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385" r:id="rId5"/>
    <p:sldId id="392" r:id="rId6"/>
    <p:sldId id="394" r:id="rId7"/>
    <p:sldId id="400" r:id="rId8"/>
    <p:sldId id="393" r:id="rId9"/>
    <p:sldId id="397" r:id="rId10"/>
    <p:sldId id="398" r:id="rId11"/>
    <p:sldId id="401" r:id="rId12"/>
    <p:sldId id="399" r:id="rId13"/>
  </p:sldIdLst>
  <p:sldSz cx="9144000" cy="6858000" type="screen4x3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8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B3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98" autoAdjust="0"/>
    <p:restoredTop sz="90117" autoAdjust="0"/>
  </p:normalViewPr>
  <p:slideViewPr>
    <p:cSldViewPr snapToGrid="0" snapToObjects="1">
      <p:cViewPr varScale="1">
        <p:scale>
          <a:sx n="91" d="100"/>
          <a:sy n="91" d="100"/>
        </p:scale>
        <p:origin x="1424" y="17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3360"/>
    </p:cViewPr>
  </p:sorterViewPr>
  <p:notesViewPr>
    <p:cSldViewPr snapToGrid="0" snapToObjects="1">
      <p:cViewPr varScale="1">
        <p:scale>
          <a:sx n="64" d="100"/>
          <a:sy n="64" d="100"/>
        </p:scale>
        <p:origin x="2578" y="62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9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61334ADA-1C06-4D07-BAAA-BB14454AF10E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9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3041E9B9-80DF-461C-8F17-CFBF2B1BA6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561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9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FF2B646E-148C-43CD-BB7A-C3442B71978F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692150"/>
            <a:ext cx="461645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9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A7AC2F6-F9B0-44E1-A28B-FCE91221E4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0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66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49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15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68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88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68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23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0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7AC2F6-F9B0-44E1-A28B-FCE91221E40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66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0F0BA-963A-49B4-9CCD-03915AE674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39610-5D18-4AB1-B2CB-EC5A45C50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AFCB7-27C2-4CBB-A5A3-0A3EFEE1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1A16A-F45A-4A0F-8F84-979894D2C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792BE-2551-4264-A7F8-62A41264C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668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C9103-D4C9-41EC-B7D9-6D57FA87B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F3423-BCA0-4A12-9314-097A4E77C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61C1F-611D-488C-9C4F-E95FE1837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89A3-0501-4367-AE5D-AC4895C86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5C604-2DFF-4E2B-B4C5-D9FA03FC9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43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C92275-0E22-41C2-83C6-15171CC21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A434D-4B75-44AE-ADC6-1DD37CFC7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175FE-EEC9-47C4-AE21-06681393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B1921-5F49-477B-9F7D-2EBC71486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4B97F-389E-4F26-BCA5-0B7A915D5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62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CBD1B-23D2-4C01-8602-5A687514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338FB-46C0-4421-9054-FB6D2CEA3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E3582-C6AC-49DD-8C1A-BA523B67E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C4D89-B6E5-447E-AA90-A3BC9576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F5EA7-BA17-4DDE-9405-D71EA5F6A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D1549-044B-4EB5-9805-52763CF1A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9B4A7-C177-4894-96B5-11A212A93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7BF4B-83D3-4347-A6B3-0D8AAFFCD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A5D95-92D5-4B03-8D13-183A4395A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703E2-5120-45E5-B00A-D8E2D4FD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88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3811E-F18E-41F4-AAE9-9EF30729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C32F0-6545-432A-93D0-AB4A0986ED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C04CE-C69B-40AF-9B81-704919276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837AB-F031-4956-9B57-8F9311E73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02D0A-3617-4F82-8EE1-4669D326A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BFCCD-EF66-4867-B5E9-2CAA27E8A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889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CBF67-BCD8-4638-A161-666F9BF6A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F41CF-ABE8-4BFF-91E1-D88B02507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007BF-5AD2-47C9-88CD-6C0028BB2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53EFBF-99F0-4EA9-BB05-B4E03903B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D5B680-03F6-49DA-9739-0EBD5F1697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F1C9F-7E8D-4309-A95B-152CBC42A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BC04B6-46D6-41A2-9D5D-6B80452B2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97F279-EE95-4919-9E4C-724AE579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485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4F2D-ACD9-40E6-846C-79C36AA57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D2665C-D12D-4D49-B7A2-B63AE5622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5D9367-8B5E-4F26-A4E3-B4823EC1A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609ACC-0ACC-4D84-BBDA-F43839F9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112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46D6C-DEF3-4FC8-A379-E1F44A637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D5262-7519-48E1-9814-D9EAD8893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3D1D9-4BF1-40C4-B9FB-06B32D11D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26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693AB-C1B1-406F-AF8B-089D8462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532F3-1AC8-4B65-9FEE-DB4DC3183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BFA56-A1C8-4390-81BE-A29B5FD02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98887-BD09-4385-BA8F-709129A6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6F80C-AFBC-4BEE-9616-095CB849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3EE826-65CE-405C-96D0-957F5E9EF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452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7660-C18D-46DC-8BBE-436FE2C40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D44BD-529A-4CCA-948A-26484113C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B4253-4B31-41F7-808E-CDF37910A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B5FF4-9384-4F7A-95A3-A28E1FB9D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52ACA-77E5-4DC1-8907-3707E3B08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EDCCB-B80A-40A6-A144-EE25F25E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043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6CA43F-BE2D-415B-9DE1-E6EAB4B83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CBFCF-A5D6-4937-BD9E-41335FCDF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8D580-D22C-4061-8E3F-3DB883A59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CBCF2-FC8A-1D4E-909A-B43A83FF4516}" type="datetimeFigureOut">
              <a:rPr lang="en-US" smtClean="0"/>
              <a:pPr/>
              <a:t>10/2/19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31D5C-D9E1-458C-94A6-CD0CFECC5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ECFBA-752A-48CE-AB71-D0FFB5B14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200B2-4F3D-894C-9723-BA26B68A25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85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orms.gle/kQ34S3JLR8sN1FZg9" TargetMode="External"/><Relationship Id="rId4" Type="http://schemas.openxmlformats.org/officeDocument/2006/relationships/hyperlink" Target="https://www.dropbox.com/s/1f5n0xt0e53psyh/usability-test-script-example.docx?dl=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document/d/1ZZtNY7E8QcV6u3BdIk57a5gKQlWs6Jfwj2LOjAVg_50/edit?usp=shari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57AC4D-27FB-7F48-960B-5466AF860346}"/>
              </a:ext>
            </a:extLst>
          </p:cNvPr>
          <p:cNvSpPr txBox="1"/>
          <p:nvPr/>
        </p:nvSpPr>
        <p:spPr>
          <a:xfrm>
            <a:off x="757734" y="3903786"/>
            <a:ext cx="72111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Intro Bold Caps" panose="02000000000000000000" pitchFamily="50" charset="0"/>
              </a:rPr>
              <a:t>MCC Code School</a:t>
            </a:r>
          </a:p>
          <a:p>
            <a:pPr algn="ctr"/>
            <a:endParaRPr lang="en-US" sz="3600" b="1" dirty="0">
              <a:solidFill>
                <a:schemeClr val="accent5">
                  <a:lumMod val="75000"/>
                </a:schemeClr>
              </a:solidFill>
              <a:latin typeface="Intro Bold Caps" panose="02000000000000000000" pitchFamily="50" charset="0"/>
            </a:endParaRPr>
          </a:p>
          <a:p>
            <a:pPr algn="ctr"/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Intro Bold Caps" panose="02000000000000000000" pitchFamily="50" charset="0"/>
              </a:rPr>
              <a:t>Topic: HCI / UI / UX #2</a:t>
            </a:r>
            <a:endParaRPr lang="en-US" sz="2800" b="1" dirty="0">
              <a:solidFill>
                <a:schemeClr val="accent5">
                  <a:lumMod val="75000"/>
                </a:schemeClr>
              </a:solidFill>
              <a:latin typeface="Intro Bold Caps" panose="02000000000000000000" pitchFamily="50" charset="0"/>
            </a:endParaRPr>
          </a:p>
        </p:txBody>
      </p: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1311933" y="287488"/>
            <a:ext cx="5891299" cy="2866259"/>
            <a:chOff x="216" y="201"/>
            <a:chExt cx="6336" cy="2679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16" y="201"/>
              <a:ext cx="6336" cy="2679"/>
            </a:xfrm>
            <a:prstGeom prst="rect">
              <a:avLst/>
            </a:prstGeom>
            <a:solidFill>
              <a:srgbClr val="0077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pic>
          <p:nvPicPr>
            <p:cNvPr id="9" name="Picture 8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" y="978"/>
              <a:ext cx="5463" cy="1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8980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5EBDD43-D710-4BBE-8709-126986D7C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297155"/>
            <a:ext cx="7462728" cy="4263689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Types of testing</a:t>
            </a:r>
          </a:p>
          <a:p>
            <a:endParaRPr lang="en-US" sz="2000" dirty="0"/>
          </a:p>
          <a:p>
            <a:r>
              <a:rPr lang="en-US" sz="2000" dirty="0"/>
              <a:t>Basics of usability testing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Review a testing plan </a:t>
            </a:r>
          </a:p>
          <a:p>
            <a:endParaRPr lang="en-US" sz="2000" dirty="0"/>
          </a:p>
          <a:p>
            <a:r>
              <a:rPr lang="en-US" sz="2000" dirty="0"/>
              <a:t>Start your own usability testing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1849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Types of Testing in General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9E84FBD9-8458-5140-B865-5CE3CD99F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081834"/>
            <a:ext cx="7462728" cy="469433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800" b="1" dirty="0"/>
          </a:p>
          <a:p>
            <a:r>
              <a:rPr lang="en-US" sz="1700" dirty="0"/>
              <a:t>Usability Testing</a:t>
            </a:r>
            <a:endParaRPr lang="en-US" sz="1400" dirty="0"/>
          </a:p>
          <a:p>
            <a:endParaRPr lang="en-US" sz="1700" dirty="0"/>
          </a:p>
          <a:p>
            <a:r>
              <a:rPr lang="en-US" sz="1700" dirty="0"/>
              <a:t>Focus Groups</a:t>
            </a:r>
          </a:p>
          <a:p>
            <a:endParaRPr lang="en-US" sz="1700" dirty="0"/>
          </a:p>
          <a:p>
            <a:r>
              <a:rPr lang="en-US" sz="1700" dirty="0"/>
              <a:t>Beta Testing </a:t>
            </a:r>
          </a:p>
          <a:p>
            <a:endParaRPr lang="en-US" sz="1700" dirty="0"/>
          </a:p>
          <a:p>
            <a:r>
              <a:rPr lang="en-US" sz="1700" dirty="0"/>
              <a:t>A/B Testing </a:t>
            </a:r>
          </a:p>
          <a:p>
            <a:endParaRPr lang="en-US" sz="1700" dirty="0"/>
          </a:p>
          <a:p>
            <a:r>
              <a:rPr lang="en-US" sz="1700" dirty="0"/>
              <a:t>Surveys</a:t>
            </a:r>
          </a:p>
          <a:p>
            <a:endParaRPr lang="en-US" sz="1700" dirty="0"/>
          </a:p>
          <a:p>
            <a:r>
              <a:rPr lang="en-US" sz="1700" dirty="0"/>
              <a:t>Research and comparison </a:t>
            </a:r>
          </a:p>
          <a:p>
            <a:pPr lvl="1"/>
            <a:r>
              <a:rPr lang="en-US" sz="1400" dirty="0"/>
              <a:t>Affinity Diagramming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978389-74DB-A74D-B190-D61B21FE7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9191" y="3084163"/>
            <a:ext cx="3289196" cy="290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5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Types of Usability Testing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9E84FBD9-8458-5140-B865-5CE3CD99F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081834"/>
            <a:ext cx="7462728" cy="46943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800" b="1" dirty="0"/>
          </a:p>
          <a:p>
            <a:r>
              <a:rPr lang="en-US" sz="1700" dirty="0"/>
              <a:t>Moderated In-Person </a:t>
            </a:r>
          </a:p>
          <a:p>
            <a:endParaRPr lang="en-US" sz="1700" dirty="0"/>
          </a:p>
          <a:p>
            <a:r>
              <a:rPr lang="en-US" sz="1700" dirty="0"/>
              <a:t>Moderated Remote </a:t>
            </a:r>
          </a:p>
          <a:p>
            <a:endParaRPr lang="en-US" sz="1700" dirty="0"/>
          </a:p>
          <a:p>
            <a:r>
              <a:rPr lang="en-US" sz="1700" dirty="0"/>
              <a:t>Unmoderated Remote </a:t>
            </a:r>
          </a:p>
          <a:p>
            <a:endParaRPr lang="en-US" sz="1700" dirty="0"/>
          </a:p>
          <a:p>
            <a:r>
              <a:rPr lang="en-US" sz="1700" dirty="0"/>
              <a:t>Problem Discovery – during development – sort of QA</a:t>
            </a:r>
          </a:p>
          <a:p>
            <a:endParaRPr lang="en-US" sz="1700" dirty="0"/>
          </a:p>
          <a:p>
            <a:r>
              <a:rPr lang="en-US" sz="1700" dirty="0"/>
              <a:t>Eye Tracking</a:t>
            </a:r>
          </a:p>
          <a:p>
            <a:endParaRPr lang="en-US" sz="1700" dirty="0"/>
          </a:p>
          <a:p>
            <a:r>
              <a:rPr lang="en-US" sz="1700" dirty="0"/>
              <a:t>Wizard of Oz </a:t>
            </a:r>
          </a:p>
          <a:p>
            <a:pPr lvl="1"/>
            <a:r>
              <a:rPr lang="en-US" sz="1400" dirty="0"/>
              <a:t>System doesn’t exist</a:t>
            </a:r>
          </a:p>
          <a:p>
            <a:endParaRPr lang="en-US" sz="1700" dirty="0"/>
          </a:p>
          <a:p>
            <a:r>
              <a:rPr lang="en-US" sz="1700" dirty="0"/>
              <a:t>Benchmark data </a:t>
            </a:r>
          </a:p>
          <a:p>
            <a:pPr lvl="1"/>
            <a:r>
              <a:rPr lang="en-US" sz="1100" dirty="0"/>
              <a:t>How it preformed</a:t>
            </a:r>
          </a:p>
        </p:txBody>
      </p:sp>
    </p:spTree>
    <p:extLst>
      <p:ext uri="{BB962C8B-B14F-4D97-AF65-F5344CB8AC3E}">
        <p14:creationId xmlns:p14="http://schemas.microsoft.com/office/powerpoint/2010/main" val="369443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5EBDD43-D710-4BBE-8709-126986D7C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081834"/>
            <a:ext cx="7462728" cy="469433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800" b="1" dirty="0"/>
          </a:p>
          <a:p>
            <a:r>
              <a:rPr lang="en-US" sz="1700" dirty="0"/>
              <a:t>Not an interview or focus group </a:t>
            </a:r>
          </a:p>
          <a:p>
            <a:endParaRPr lang="en-US" sz="1700" dirty="0"/>
          </a:p>
          <a:p>
            <a:r>
              <a:rPr lang="en-US" sz="1700" dirty="0"/>
              <a:t>Measures actual performance of the application or system</a:t>
            </a:r>
          </a:p>
          <a:p>
            <a:pPr lvl="1"/>
            <a:r>
              <a:rPr lang="en-US" sz="1400" dirty="0"/>
              <a:t>Helps identify weaknesses </a:t>
            </a:r>
          </a:p>
          <a:p>
            <a:endParaRPr lang="en-US" sz="1700" dirty="0"/>
          </a:p>
          <a:p>
            <a:r>
              <a:rPr lang="en-US" sz="1700" dirty="0"/>
              <a:t>Targeting the end user segments  (focused)</a:t>
            </a:r>
          </a:p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One person at a time separated </a:t>
            </a:r>
          </a:p>
          <a:p>
            <a:pPr lvl="1"/>
            <a:r>
              <a:rPr lang="en-US" sz="1400" dirty="0"/>
              <a:t>Never heard of project before (unbiased)</a:t>
            </a:r>
          </a:p>
          <a:p>
            <a:endParaRPr lang="en-US" sz="1700" dirty="0"/>
          </a:p>
          <a:p>
            <a:r>
              <a:rPr lang="en-US" sz="1700" dirty="0"/>
              <a:t>Typically multiple rounds</a:t>
            </a:r>
          </a:p>
          <a:p>
            <a:endParaRPr lang="en-US" sz="1700" dirty="0"/>
          </a:p>
          <a:p>
            <a:r>
              <a:rPr lang="en-US" sz="1700" dirty="0"/>
              <a:t>Typically need to two people at least to help run the test </a:t>
            </a:r>
          </a:p>
          <a:p>
            <a:pPr lvl="1"/>
            <a:r>
              <a:rPr lang="en-US" sz="1400" dirty="0"/>
              <a:t>Some usability testing software is available</a:t>
            </a:r>
          </a:p>
          <a:p>
            <a:endParaRPr lang="en-US" sz="1700" dirty="0"/>
          </a:p>
          <a:p>
            <a:r>
              <a:rPr lang="en-US" sz="1700" dirty="0"/>
              <a:t>Sweet spot of number of users to test </a:t>
            </a:r>
            <a:endParaRPr lang="en-US" sz="1400" dirty="0"/>
          </a:p>
          <a:p>
            <a:pPr lvl="1"/>
            <a:r>
              <a:rPr lang="en-US" sz="1400" dirty="0"/>
              <a:t>Depends on project, goals, and user segments</a:t>
            </a:r>
          </a:p>
          <a:p>
            <a:pPr marL="342900" lvl="1" indent="0">
              <a:buNone/>
            </a:pPr>
            <a:endParaRPr lang="en-US" sz="1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87" y="0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Usability Testing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3CBD3D-65F0-6147-A2BF-CFEE439DA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0706" y="2239108"/>
            <a:ext cx="3065652" cy="204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3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How does it work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3E58548-9AF9-0242-8BF1-F89E4CD3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297155"/>
            <a:ext cx="7462728" cy="4263689"/>
          </a:xfrm>
        </p:spPr>
        <p:txBody>
          <a:bodyPr>
            <a:normAutofit fontScale="85000" lnSpcReduction="20000"/>
          </a:bodyPr>
          <a:lstStyle/>
          <a:p>
            <a:r>
              <a:rPr lang="en-US" sz="1700" dirty="0"/>
              <a:t>Start with original or current state of the application for first round</a:t>
            </a:r>
          </a:p>
          <a:p>
            <a:endParaRPr lang="en-US" sz="1700" dirty="0"/>
          </a:p>
          <a:p>
            <a:r>
              <a:rPr lang="en-US" sz="1700" dirty="0"/>
              <a:t>Prepare script and a copy for the tester to reference</a:t>
            </a:r>
          </a:p>
          <a:p>
            <a:pPr lvl="1"/>
            <a:r>
              <a:rPr lang="en-US" sz="1400" dirty="0">
                <a:hlinkClick r:id="rId4"/>
              </a:rPr>
              <a:t>https://www.dropbox.com/s/1f5n0xt0e53psyh/usability-test-script-example.docx?dl=0</a:t>
            </a:r>
            <a:endParaRPr lang="en-US" sz="1400" dirty="0"/>
          </a:p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Facilitator explains basics by reading script for consistency</a:t>
            </a:r>
          </a:p>
          <a:p>
            <a:endParaRPr lang="en-US" sz="1700" dirty="0"/>
          </a:p>
          <a:p>
            <a:r>
              <a:rPr lang="en-US" sz="1700" dirty="0"/>
              <a:t>User attempts to complete the tasks in the script</a:t>
            </a:r>
          </a:p>
          <a:p>
            <a:pPr lvl="1"/>
            <a:r>
              <a:rPr lang="en-US" sz="1400" dirty="0"/>
              <a:t>Instruct user to speak their thoughts as they go</a:t>
            </a:r>
          </a:p>
          <a:p>
            <a:endParaRPr lang="en-US" sz="1700" dirty="0"/>
          </a:p>
          <a:p>
            <a:r>
              <a:rPr lang="en-US" sz="1700" dirty="0"/>
              <a:t>2</a:t>
            </a:r>
            <a:r>
              <a:rPr lang="en-US" sz="1700" baseline="30000" dirty="0"/>
              <a:t>nd</a:t>
            </a:r>
            <a:r>
              <a:rPr lang="en-US" sz="1700" dirty="0"/>
              <a:t> facilitator is watching actions and taking notes </a:t>
            </a:r>
          </a:p>
          <a:p>
            <a:endParaRPr lang="en-US" sz="1700" dirty="0"/>
          </a:p>
          <a:p>
            <a:r>
              <a:rPr lang="en-US" sz="1700" dirty="0"/>
              <a:t>Don’t answer questions about the interface but capture thoughts</a:t>
            </a:r>
          </a:p>
          <a:p>
            <a:endParaRPr lang="en-US" sz="1700" dirty="0"/>
          </a:p>
          <a:p>
            <a:r>
              <a:rPr lang="en-US" sz="1700" dirty="0"/>
              <a:t>When finished a debrief is common and questions can be addressed at that time</a:t>
            </a:r>
          </a:p>
          <a:p>
            <a:pPr lvl="1"/>
            <a:r>
              <a:rPr lang="en-US" sz="1400" dirty="0"/>
              <a:t>Exit interview – your chance to ask specific questions</a:t>
            </a:r>
          </a:p>
          <a:p>
            <a:pPr lvl="1"/>
            <a:r>
              <a:rPr lang="en-US" sz="1400" dirty="0">
                <a:hlinkClick r:id="rId5"/>
              </a:rPr>
              <a:t>https://</a:t>
            </a:r>
            <a:r>
              <a:rPr lang="en-US" sz="1400" dirty="0" err="1">
                <a:hlinkClick r:id="rId5"/>
              </a:rPr>
              <a:t>forms.gle</a:t>
            </a:r>
            <a:r>
              <a:rPr lang="en-US" sz="1400" dirty="0">
                <a:hlinkClick r:id="rId5"/>
              </a:rPr>
              <a:t>/kQ34S3JLR8sN1FZg9</a:t>
            </a:r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29914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How does it work 2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3E58548-9AF9-0242-8BF1-F89E4CD3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297155"/>
            <a:ext cx="7462728" cy="4263689"/>
          </a:xfrm>
        </p:spPr>
        <p:txBody>
          <a:bodyPr>
            <a:normAutofit/>
          </a:bodyPr>
          <a:lstStyle/>
          <a:p>
            <a:r>
              <a:rPr lang="en-US" sz="1700" dirty="0"/>
              <a:t>Repeat the process for all users in initial group</a:t>
            </a:r>
          </a:p>
          <a:p>
            <a:endParaRPr lang="en-US" sz="1700" dirty="0"/>
          </a:p>
          <a:p>
            <a:r>
              <a:rPr lang="en-US" sz="1700" dirty="0"/>
              <a:t>Gather notes and begin to analyze thoughts (maybe affinity diagramming)</a:t>
            </a:r>
          </a:p>
          <a:p>
            <a:endParaRPr lang="en-US" sz="1700" dirty="0"/>
          </a:p>
          <a:p>
            <a:r>
              <a:rPr lang="en-US" sz="1700" dirty="0"/>
              <a:t>Develop usability report detailing results and recommendations </a:t>
            </a:r>
          </a:p>
          <a:p>
            <a:pPr lvl="1"/>
            <a:r>
              <a:rPr lang="en-US" sz="1400" dirty="0">
                <a:hlinkClick r:id="rId4"/>
              </a:rPr>
              <a:t>https://</a:t>
            </a:r>
            <a:r>
              <a:rPr lang="en-US" sz="1400" dirty="0" err="1">
                <a:hlinkClick r:id="rId4"/>
              </a:rPr>
              <a:t>docs.google.com</a:t>
            </a:r>
            <a:r>
              <a:rPr lang="en-US" sz="1400" dirty="0">
                <a:hlinkClick r:id="rId4"/>
              </a:rPr>
              <a:t>/document/d/1ZZtNY7E8QcV6u3BdIk57a5gKQlWs6Jfwj2LOjAVg_50/</a:t>
            </a:r>
            <a:r>
              <a:rPr lang="en-US" sz="1400" dirty="0" err="1">
                <a:hlinkClick r:id="rId4"/>
              </a:rPr>
              <a:t>edit?usp</a:t>
            </a:r>
            <a:r>
              <a:rPr lang="en-US" sz="1400" dirty="0">
                <a:hlinkClick r:id="rId4"/>
              </a:rPr>
              <a:t>=sharing</a:t>
            </a:r>
            <a:endParaRPr lang="en-US" sz="1700" dirty="0"/>
          </a:p>
          <a:p>
            <a:r>
              <a:rPr lang="en-US" sz="1700" dirty="0"/>
              <a:t>Make design adjustments according to feedback </a:t>
            </a:r>
          </a:p>
          <a:p>
            <a:endParaRPr lang="en-US" sz="1700" dirty="0"/>
          </a:p>
          <a:p>
            <a:r>
              <a:rPr lang="en-US" sz="1700" dirty="0"/>
              <a:t>Bring in next group for testing the updated interface – always new people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66797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Key Points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3E58548-9AF9-0242-8BF1-F89E4CD3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297155"/>
            <a:ext cx="7462728" cy="4263689"/>
          </a:xfrm>
        </p:spPr>
        <p:txBody>
          <a:bodyPr>
            <a:normAutofit/>
          </a:bodyPr>
          <a:lstStyle/>
          <a:p>
            <a:r>
              <a:rPr lang="en-US" sz="1700" dirty="0"/>
              <a:t>Usability studies combat inherent developer biases</a:t>
            </a:r>
          </a:p>
          <a:p>
            <a:pPr lvl="1"/>
            <a:r>
              <a:rPr lang="en-US" sz="1400" dirty="0"/>
              <a:t>Get as much diversity in your test group as possible</a:t>
            </a:r>
          </a:p>
          <a:p>
            <a:endParaRPr lang="en-US" sz="1700" dirty="0"/>
          </a:p>
          <a:p>
            <a:r>
              <a:rPr lang="en-US" sz="1700" dirty="0"/>
              <a:t>Find participants through the key stakeholder’s connections, grass roots, marketing, email blasts</a:t>
            </a:r>
          </a:p>
          <a:p>
            <a:pPr lvl="1"/>
            <a:r>
              <a:rPr lang="en-US" sz="1400" dirty="0"/>
              <a:t>Typically testers are compensated in some way – gift cards are great</a:t>
            </a:r>
          </a:p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Open ended questions </a:t>
            </a:r>
          </a:p>
          <a:p>
            <a:pPr lvl="1"/>
            <a:r>
              <a:rPr lang="en-US" sz="1400" dirty="0"/>
              <a:t>Don’t guide the participants one way or the other</a:t>
            </a:r>
          </a:p>
          <a:p>
            <a:pPr lvl="1"/>
            <a:r>
              <a:rPr lang="en-US" sz="1400" dirty="0"/>
              <a:t>Possibly repeat the question back to them to get their open feedback</a:t>
            </a:r>
          </a:p>
          <a:p>
            <a:pPr marL="342900" lvl="1" indent="0">
              <a:buNone/>
            </a:pPr>
            <a:endParaRPr lang="en-US" sz="1400" dirty="0"/>
          </a:p>
          <a:p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42178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liveringPromise_footer_PPT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991486"/>
            <a:ext cx="9144000" cy="86651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016B5E-ED4B-FA40-BAAD-1DA32860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613" y="161926"/>
            <a:ext cx="7886700" cy="1325563"/>
          </a:xfrm>
        </p:spPr>
        <p:txBody>
          <a:bodyPr/>
          <a:lstStyle/>
          <a:p>
            <a:pPr algn="ctr"/>
            <a:r>
              <a:rPr lang="en-US" b="1" dirty="0">
                <a:latin typeface="Intro Bold Caps" panose="02000000000000000000" pitchFamily="50" charset="0"/>
              </a:rPr>
              <a:t>Exercise: Develop your own!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3E58548-9AF9-0242-8BF1-F89E4CD30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636" y="1297155"/>
            <a:ext cx="7462728" cy="4263689"/>
          </a:xfrm>
        </p:spPr>
        <p:txBody>
          <a:bodyPr>
            <a:normAutofit/>
          </a:bodyPr>
          <a:lstStyle/>
          <a:p>
            <a:r>
              <a:rPr lang="en-US" sz="1700" dirty="0"/>
              <a:t>Find a software that is poorly designed or has frustrated you in the past</a:t>
            </a:r>
          </a:p>
          <a:p>
            <a:endParaRPr lang="en-US" sz="1700" dirty="0"/>
          </a:p>
          <a:p>
            <a:r>
              <a:rPr lang="en-US" sz="1700" dirty="0"/>
              <a:t>Develop a script to run with your pair partner</a:t>
            </a:r>
          </a:p>
          <a:p>
            <a:endParaRPr lang="en-US" sz="1700" dirty="0"/>
          </a:p>
          <a:p>
            <a:r>
              <a:rPr lang="en-US" sz="1700" dirty="0"/>
              <a:t>2-3 tasks related to the website or app to complete</a:t>
            </a:r>
          </a:p>
          <a:p>
            <a:endParaRPr lang="en-US" sz="1700" dirty="0"/>
          </a:p>
          <a:p>
            <a:r>
              <a:rPr lang="en-US" sz="1700" dirty="0"/>
              <a:t>Exit interview questions</a:t>
            </a:r>
          </a:p>
          <a:p>
            <a:endParaRPr lang="en-US" sz="1700" dirty="0"/>
          </a:p>
          <a:p>
            <a:r>
              <a:rPr lang="en-US" sz="1700" dirty="0"/>
              <a:t>Will actually run the usability study with your pair partner next HCI exercise</a:t>
            </a:r>
          </a:p>
          <a:p>
            <a:endParaRPr lang="en-US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98995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A2EF796A0BC7449BD67AB86724A5FB" ma:contentTypeVersion="10" ma:contentTypeDescription="Create a new document." ma:contentTypeScope="" ma:versionID="60b60925c640b7e3b54d032eb2808a6a">
  <xsd:schema xmlns:xsd="http://www.w3.org/2001/XMLSchema" xmlns:xs="http://www.w3.org/2001/XMLSchema" xmlns:p="http://schemas.microsoft.com/office/2006/metadata/properties" xmlns:ns2="2fc86a26-efa0-4fb5-8ae7-16cd7a0558f5" targetNamespace="http://schemas.microsoft.com/office/2006/metadata/properties" ma:root="true" ma:fieldsID="4e437bf5ad70622ebd22c4961a7fc6b6" ns2:_="">
    <xsd:import namespace="2fc86a26-efa0-4fb5-8ae7-16cd7a0558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c86a26-efa0-4fb5-8ae7-16cd7a0558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899B43-7FE8-41FD-B4BB-67DF9E7445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39C55B-7F8B-4FEE-A494-C5D3434143C5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terms/"/>
    <ds:schemaRef ds:uri="221b84e3-6bac-49b9-8994-d5f5d5edee3d"/>
    <ds:schemaRef ds:uri="http://purl.org/dc/dcmitype/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70DF668-53D3-4586-993E-A9ACF5CF55C2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1295</TotalTime>
  <Words>485</Words>
  <Application>Microsoft Macintosh PowerPoint</Application>
  <PresentationFormat>On-screen Show (4:3)</PresentationFormat>
  <Paragraphs>120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Intro Bold Caps</vt:lpstr>
      <vt:lpstr>Office Theme</vt:lpstr>
      <vt:lpstr>PowerPoint Presentation</vt:lpstr>
      <vt:lpstr>Agenda</vt:lpstr>
      <vt:lpstr>Types of Testing in General</vt:lpstr>
      <vt:lpstr>Types of Usability Testing</vt:lpstr>
      <vt:lpstr>Usability Testing</vt:lpstr>
      <vt:lpstr>How does it work</vt:lpstr>
      <vt:lpstr>How does it work 2</vt:lpstr>
      <vt:lpstr>Key Points</vt:lpstr>
      <vt:lpstr>Exercise: Develop your own!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&amp; Victoria Novak</dc:creator>
  <cp:lastModifiedBy>Taylor Korensky</cp:lastModifiedBy>
  <cp:revision>110</cp:revision>
  <cp:lastPrinted>2019-05-13T19:56:21Z</cp:lastPrinted>
  <dcterms:created xsi:type="dcterms:W3CDTF">2019-03-07T12:27:07Z</dcterms:created>
  <dcterms:modified xsi:type="dcterms:W3CDTF">2019-10-03T02:02:37Z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0x010100EDA2EF796A0BC7449BD67AB86724A5FB</vt:lpwstr>
  </property>
</Properties>
</file>